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0" r:id="rId1"/>
  </p:sldMasterIdLst>
  <p:notesMasterIdLst>
    <p:notesMasterId r:id="rId10"/>
  </p:notesMasterIdLst>
  <p:sldIdLst>
    <p:sldId id="256" r:id="rId2"/>
    <p:sldId id="275" r:id="rId3"/>
    <p:sldId id="337" r:id="rId4"/>
    <p:sldId id="340" r:id="rId5"/>
    <p:sldId id="349" r:id="rId6"/>
    <p:sldId id="345" r:id="rId7"/>
    <p:sldId id="350" r:id="rId8"/>
    <p:sldId id="351" r:id="rId9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CCFFFF"/>
    <a:srgbClr val="33CCCC"/>
    <a:srgbClr val="99CCFF"/>
    <a:srgbClr val="CCCC00"/>
    <a:srgbClr val="E6B2AC"/>
    <a:srgbClr val="F0BABA"/>
    <a:srgbClr val="FFDD4B"/>
    <a:srgbClr val="FFE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C07E-6EE8-4626-BF9B-8C286E11C7CF}" type="datetimeFigureOut">
              <a:rPr lang="ru-RU" smtClean="0"/>
              <a:pPr/>
              <a:t>18.10.2021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40B8-8590-4782-80D3-C96AF2AE35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8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418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0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8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02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9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67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6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45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9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9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03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51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7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7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96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5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3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1" r:id="rId1"/>
    <p:sldLayoutId id="2147485732" r:id="rId2"/>
    <p:sldLayoutId id="2147485733" r:id="rId3"/>
    <p:sldLayoutId id="2147485734" r:id="rId4"/>
    <p:sldLayoutId id="2147485735" r:id="rId5"/>
    <p:sldLayoutId id="2147485736" r:id="rId6"/>
    <p:sldLayoutId id="2147485737" r:id="rId7"/>
    <p:sldLayoutId id="2147485738" r:id="rId8"/>
    <p:sldLayoutId id="2147485739" r:id="rId9"/>
    <p:sldLayoutId id="2147485740" r:id="rId10"/>
    <p:sldLayoutId id="2147485741" r:id="rId11"/>
    <p:sldLayoutId id="2147485742" r:id="rId12"/>
    <p:sldLayoutId id="2147485743" r:id="rId13"/>
    <p:sldLayoutId id="2147485744" r:id="rId14"/>
    <p:sldLayoutId id="2147485745" r:id="rId15"/>
    <p:sldLayoutId id="2147485746" r:id="rId16"/>
    <p:sldLayoutId id="214748574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975449" y="1759789"/>
            <a:ext cx="5633049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Думы Тайшетского района от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29.06.2021 г. № 113 «О внесении изменений в решение Думы Тайшетского района от 22.12.2020 г. № 21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 бюджете муниципального образования «Тайшетский район»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2021 год и на плановый период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и 2023 годов»</a:t>
            </a:r>
            <a:r>
              <a:rPr lang="ru-RU" sz="2400" dirty="0" smtClean="0">
                <a:solidFill>
                  <a:schemeClr val="tx1"/>
                </a:solidFill>
              </a:rPr>
              <a:t>        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405448" y="133588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0"/>
            <a:ext cx="1297577" cy="1005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48574"/>
            <a:ext cx="7772400" cy="420559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0" anchor="ctr" anchorCtr="1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основных параметров бюджета муниципального образования «Тайшетский район» на 2021 год и на плановый период   2022 и 2023 годов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9242239"/>
              </p:ext>
            </p:extLst>
          </p:nvPr>
        </p:nvGraphicFramePr>
        <p:xfrm>
          <a:off x="217281" y="1150231"/>
          <a:ext cx="8926719" cy="565223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11343"/>
                <a:gridCol w="1116698"/>
                <a:gridCol w="1278653"/>
                <a:gridCol w="1041847"/>
                <a:gridCol w="887239"/>
                <a:gridCol w="1107742"/>
                <a:gridCol w="1083197"/>
              </a:tblGrid>
              <a:tr h="4543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с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изменениями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0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2 847 662,8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2 892 367,6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44 704,8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1,57%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2 260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593,1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2 744 304,2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НЕЦЕЛЕВЫЕ, из них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883 290,3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897 761,0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14 470,7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1,64%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857 378,0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872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965,1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637 229,2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647 447,2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10 218,0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653 489,5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686 504,5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1 966 286,9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1 996 584,6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30 297,7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1,54%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215,1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339,1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9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прочих  остатков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субсидий, субвенций и иных межбюджетных трансфертов, имеющих целевое назначение, прошлых лет 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- 1 914,4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- 1 978,0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- 63,6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- 3,32%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9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2 905 530,3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2 950 235,1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704,8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1,54%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2 293 267,5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2 775 196,8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(без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целевых)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939 243,4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953 650,5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14 407,1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1,53%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872 897,9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867 987,7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1 966 286,9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1 996 584,6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30 297,7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1,54%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1 403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215,1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1 871</a:t>
                      </a:r>
                      <a:r>
                        <a:rPr lang="ru-RU" sz="1200" b="0" i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339,1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17 154,5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35 870,0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57 867,5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57 867,5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32 674,4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30 892,6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44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ДЕФИЦИТА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5,0%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4,5%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44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55 796,5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55 796,5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83 758,2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114 822,3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долга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-0,2п.п.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869134"/>
            <a:ext cx="1447800" cy="203130"/>
          </a:xfrm>
          <a:prstGeom prst="rect">
            <a:avLst/>
          </a:prstGeom>
        </p:spPr>
        <p:txBody>
          <a:bodyPr vert="horz" lIns="0" tIns="0" rIns="0" bIns="0" anchor="ctr" anchorCtr="1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298" y="0"/>
            <a:ext cx="1262744" cy="93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214" y="508957"/>
            <a:ext cx="7315201" cy="905775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108000" bIns="72000" anchor="ctr" anchorCtr="1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Факторы, влияющие на необходимость уточнения параметров бюджета муниципального образования «Тайшетский район» на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 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1854678" y="1966822"/>
            <a:ext cx="6564703" cy="3485071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Увеличение объемов безвозмездных поступлений из областного бюджета на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 и на плановый период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и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годов в соответствии с государственными программами и подпрограммами Иркутской области, нормативно-правовыми актами Иркутской области;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увеличение налоговых и неналоговых доходов в связи с прогнозируемыми поступлениями  доходов в бюджет муниципального образования "Тайшетский район»;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уточнение объемов финансового обеспечения реализации мероприятий муниципальных программ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муниципального образования "Тайшетский район";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уточнение программы муниципальных внутренних заимствований муниципального образования «Тайшетский район» на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 и на плановый период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и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годов;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Уточнение источников финансирования дефицита бюджета</a:t>
            </a:r>
            <a:r>
              <a:rPr lang="x-none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муниципального образования </a:t>
            </a:r>
            <a:r>
              <a:rPr lang="x-none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Тайшетский район</a:t>
            </a:r>
            <a:r>
              <a:rPr lang="x-none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"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 и на плановый период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и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годов.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23" y="0"/>
            <a:ext cx="1279586" cy="107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7878"/>
            <a:ext cx="7611291" cy="488004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0" anchor="ctr" anchorCtr="1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Уточнение объемов финансового обеспечения реализации мероприятий муниципальных программ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непрограммных расходов бюджета на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год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1223999"/>
              </p:ext>
            </p:extLst>
          </p:nvPr>
        </p:nvGraphicFramePr>
        <p:xfrm>
          <a:off x="1" y="1066800"/>
          <a:ext cx="8999143" cy="571783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107203"/>
                <a:gridCol w="927338"/>
                <a:gridCol w="1021579"/>
                <a:gridCol w="943023"/>
              </a:tblGrid>
              <a:tr h="43648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с изменениями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/>
                </a:tc>
              </a:tr>
              <a:tr h="26501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"Безопасность" на 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21 598,2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21 688,9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</a:p>
                  </a:txBody>
                  <a:tcPr/>
                </a:tc>
              </a:tr>
              <a:tr h="26501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"Охрана труда" на 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5 874,4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6 565,5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691,1</a:t>
                      </a:r>
                    </a:p>
                  </a:txBody>
                  <a:tcPr/>
                </a:tc>
              </a:tr>
              <a:tr h="26501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«Градостроительная политика на территории Тайшетского района" на 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1 881,2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</a:tr>
              <a:tr h="209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"Молодым семьям – доступное жильё"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9 571,3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9 571,3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"Охрана окружающей среды и обеспечение экологической безопасности в Тайшетском районе" на 2018 – 2023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57,2    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сельского хозяйства и регулирование рынков сельскохозяйственной продукции, сырья 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продовольствия"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</a:tr>
              <a:tr h="39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"Управление муниципальными финансами в муниципальном образовании "Тайшетский район"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177 575,9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178 722,7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1 146,8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"Развитие экономического потенциала на территории Тайшетского района" на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образования" на 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2 070 151,7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2 107 160,3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37 008,5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культуры,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спорта и молодежной политики на территории Тайшетского района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222 401,6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226 610,0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4 208,4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"Социальная поддержка отдельных категорий населения муниципального образования "Тайшетский район"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207 479,8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209 140,0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1 660,2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8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"Муниципальное управление"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105 821,6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104 716,6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- 1 105,0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"Повышение эффективности управления муниципальным имуществом муниципального образования "Тайшетский район"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35 611,2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37 369,8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1 758,6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5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дорожного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хозяйства"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12 157,8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9 457,8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- 2 700,0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3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общественной безопасности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профилактика правонарушений и социального сиротства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Тайшетского района"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2 873 049,9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2 915 809,3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42 759,4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направления деятельности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32 480,4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34 425,8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945,4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9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2 905 530,3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2 950 235,1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44 704,8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 rot="10645576" flipH="1" flipV="1">
            <a:off x="8223711" y="784477"/>
            <a:ext cx="1178971" cy="259606"/>
          </a:xfrm>
          <a:prstGeom prst="rect">
            <a:avLst/>
          </a:prstGeom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</a:t>
            </a:r>
            <a:r>
              <a:rPr lang="ru-RU" sz="1000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01" y="0"/>
            <a:ext cx="1234621" cy="97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76" y="439948"/>
            <a:ext cx="7465423" cy="688256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tIns="36000" bIns="36000" anchor="t" anchorCtr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расходов на 2021 год, источником финансового обеспечения которых являются целевые безвозмездные поступления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600" dirty="0" smtClean="0">
                <a:solidFill>
                  <a:schemeClr val="tx1"/>
                </a:solidFill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2822408"/>
              </p:ext>
            </p:extLst>
          </p:nvPr>
        </p:nvGraphicFramePr>
        <p:xfrm>
          <a:off x="792481" y="1471748"/>
          <a:ext cx="7707084" cy="34790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50443"/>
                <a:gridCol w="6238802"/>
                <a:gridCol w="917839"/>
              </a:tblGrid>
              <a:tr h="62602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расходов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/>
                </a:tc>
              </a:tr>
              <a:tr h="27422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учреждений дошкольного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8 644,0</a:t>
                      </a:r>
                    </a:p>
                  </a:txBody>
                  <a:tcPr/>
                </a:tc>
              </a:tr>
              <a:tr h="27422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учреждений общего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17 535,0</a:t>
                      </a:r>
                    </a:p>
                  </a:txBody>
                  <a:tcPr/>
                </a:tc>
              </a:tr>
              <a:tr h="27422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средств обучения и воспитания, необходимых для оснащения учебных кабинетов общеобразовательных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2 175,0</a:t>
                      </a:r>
                    </a:p>
                  </a:txBody>
                  <a:tcPr/>
                </a:tc>
              </a:tr>
              <a:tr h="27422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спортивного оборудования и инвентаря для оснащения муниципальных организаций в сфере спорта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331,7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22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продуктов питания в лагерях дневного пребывания на базе общеобразовательных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1 075,5</a:t>
                      </a:r>
                    </a:p>
                  </a:txBody>
                  <a:tcPr/>
                </a:tc>
              </a:tr>
              <a:tr h="47560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государственных полномочий по организации мероприятий при осуществлении деятельности по обращению с собаками и кошками без владельцев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536,5</a:t>
                      </a:r>
                    </a:p>
                  </a:txBody>
                  <a:tcPr/>
                </a:tc>
              </a:tr>
              <a:tr h="457038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30 297,7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066800"/>
            <a:ext cx="1447800" cy="204651"/>
          </a:xfrm>
          <a:prstGeom prst="rect">
            <a:avLst/>
          </a:prstGeom>
        </p:spPr>
        <p:txBody>
          <a:bodyPr vert="horz" lIns="0" tIns="0" rIns="0" bIns="0" anchor="ctr" anchorCtr="1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1" y="0"/>
            <a:ext cx="129322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48574"/>
            <a:ext cx="7772400" cy="595222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0" anchor="ctr" anchorCtr="1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расходной части бюджета на 2021 год                                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собственных доходов )</a:t>
            </a:r>
            <a:r>
              <a:rPr lang="ru-RU" sz="1300" dirty="0" smtClean="0">
                <a:solidFill>
                  <a:schemeClr val="tx1"/>
                </a:solidFill>
              </a:rPr>
              <a:t>                                                                                                       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1355149"/>
              </p:ext>
            </p:extLst>
          </p:nvPr>
        </p:nvGraphicFramePr>
        <p:xfrm>
          <a:off x="818606" y="1375954"/>
          <a:ext cx="7872547" cy="49551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9100"/>
                <a:gridCol w="6618505"/>
                <a:gridCol w="834942"/>
              </a:tblGrid>
              <a:tr h="1959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/>
                </a:tc>
              </a:tr>
              <a:tr h="25305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учреждений дошкольного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- 4 655,2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05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учреждений общего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7 999,2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05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учреждений дополнительного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05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МКУ «Служба ГО и ЧС»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на территории Тайшетского района мероприятий по предупреждению и ликвидации чрезвычайных ситуаций природного и техногенного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предварительных и периодических медицинских осмотров работников учреждений в сфере образования и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сбалансированности бюджетов муниципальных образований Тайшетского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05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комплекса противопожарных мероприятий в учреждениях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05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специальной оценки условий труда в учреждениях образования и культуры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765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обучения в сфере труда руководителей и специалистов учреждений Тайшетского района по МП «Охрана труда»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05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средств обучения и воспитания, необходимых для оснащения учебных кабинетов общеобразовательных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05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полномочий в сфере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584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спортивного оборудования и инвентаря для оснащения муниципальных организаций в сфере спорта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- 80,4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043796"/>
            <a:ext cx="1447800" cy="232913"/>
          </a:xfrm>
          <a:prstGeom prst="rect">
            <a:avLst/>
          </a:prstGeom>
        </p:spPr>
        <p:txBody>
          <a:bodyPr vert="horz" lIns="0" tIns="0" rIns="0" bIns="0" anchor="ctr" anchorCtr="1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0"/>
            <a:ext cx="1262744" cy="10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48574"/>
            <a:ext cx="7772400" cy="577969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0" anchor="ctr" anchorCtr="1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расходной части бюджета на 2021 год                                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собственных доходов )</a:t>
            </a:r>
            <a:r>
              <a:rPr lang="ru-RU" sz="1300" dirty="0" smtClean="0">
                <a:solidFill>
                  <a:schemeClr val="tx1"/>
                </a:solidFill>
              </a:rPr>
              <a:t> продолжение  </a:t>
            </a:r>
            <a:r>
              <a:rPr lang="ru-RU" sz="1200" dirty="0" smtClean="0">
                <a:solidFill>
                  <a:schemeClr val="tx1"/>
                </a:solidFill>
              </a:rPr>
              <a:t>   </a:t>
            </a:r>
            <a:r>
              <a:rPr lang="ru-RU" sz="1300" dirty="0" smtClean="0">
                <a:solidFill>
                  <a:schemeClr val="tx1"/>
                </a:solidFill>
              </a:rPr>
              <a:t>                                                                                                 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1836201"/>
              </p:ext>
            </p:extLst>
          </p:nvPr>
        </p:nvGraphicFramePr>
        <p:xfrm>
          <a:off x="818606" y="1558834"/>
          <a:ext cx="8081554" cy="46621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0227"/>
                <a:gridCol w="6794218"/>
                <a:gridCol w="857109"/>
              </a:tblGrid>
              <a:tr h="2017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/>
                </a:tc>
              </a:tr>
              <a:tr h="20170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материально-технической базы образовательных организаций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здания МКДОУ детский сад № 3 г. Бирюсинска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расположенного по адресу: Иркутская область, Тайшетский район, г. Бирюсинск, ул. Советская, 24, в сумме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4 043,1 тыс. рублей;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образовательной организации «Средняя общеобразовательная школа на 520 учащихся,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расположенная по адресу: Иркутская область, Тайшетский район, г. Бирюсинск, ул. Дружбы, 18Б», в сумме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701,9 тыс. рублей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4 745,0</a:t>
                      </a:r>
                    </a:p>
                  </a:txBody>
                  <a:tcPr/>
                </a:tc>
              </a:tr>
              <a:tr h="20170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спортивно-массовых мероприятий на территории Тайшетского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учреждений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полномочий в сфере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 укрепление материально-технической базы учреждений культуры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здания бассейна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расположенного по адресу: Иркутская область, г. Тайшет, ул. Мира, 4А-1» в сумме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1 500,0 тыс. рублей;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здания МКУДО ДМШ № 2, 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расположенного по адресу: Иркутская область. г. Тайшет, ул. Чапаева, 1» в сумме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135,0 тыс. рублей;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основания под физкультурно-оздоровительный комплекс открытого типа 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адресу:  Иркутская область, г. Тайшет, ул. Первомайская, д. 36», в сумме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1 500,0 тыс. рублей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льготным питанием детей в пришкольных интернатах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бесплатным питанием льготников (детей-инвалидов, детей-сирот и детей, оставшихся без попечения родителей) в образовательных организациях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подвоза учащихся по бесплатному проездному билету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043796"/>
            <a:ext cx="1447800" cy="232913"/>
          </a:xfrm>
          <a:prstGeom prst="rect">
            <a:avLst/>
          </a:prstGeom>
        </p:spPr>
        <p:txBody>
          <a:bodyPr vert="horz" lIns="0" tIns="0" rIns="0" bIns="0" anchor="ctr" anchorCtr="1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3" y="0"/>
            <a:ext cx="1280160" cy="10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48574"/>
            <a:ext cx="7772400" cy="577969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0" anchor="ctr" anchorCtr="1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расходной части бюджета на 2021 год                                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собственных доходов )</a:t>
            </a:r>
            <a:r>
              <a:rPr lang="ru-RU" sz="1300" dirty="0" smtClean="0">
                <a:solidFill>
                  <a:schemeClr val="tx1"/>
                </a:solidFill>
              </a:rPr>
              <a:t> продолжение  </a:t>
            </a:r>
            <a:r>
              <a:rPr lang="ru-RU" sz="1200" dirty="0" smtClean="0">
                <a:solidFill>
                  <a:schemeClr val="tx1"/>
                </a:solidFill>
              </a:rPr>
              <a:t>   </a:t>
            </a:r>
            <a:r>
              <a:rPr lang="ru-RU" sz="1300" dirty="0" smtClean="0">
                <a:solidFill>
                  <a:schemeClr val="tx1"/>
                </a:solidFill>
              </a:rPr>
              <a:t>                                                                                                 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3947530"/>
              </p:ext>
            </p:extLst>
          </p:nvPr>
        </p:nvGraphicFramePr>
        <p:xfrm>
          <a:off x="818606" y="1558834"/>
          <a:ext cx="8081554" cy="34257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0227"/>
                <a:gridCol w="6794218"/>
                <a:gridCol w="857109"/>
              </a:tblGrid>
              <a:tr h="2017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продуктов питания в лагерях дневного пребывания на базе общеобразовательных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8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необходимым оборудованием лагерей дневного пребывания на базе общеобразовательных организаций</a:t>
                      </a:r>
                      <a:endParaRPr lang="ru-RU" sz="1200" b="0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8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Аренда нежилого здания (помещения) с последующим выкупом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- 1 400,0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8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кадастровых работ по формированию земельных участков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8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имущества казны и ликвидация муниципальных предприятий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8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дорожной деятельности в отношении автомобильных дорог общего пользования местного значения вне границ населенных пунктов в границах муниципального района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- 2 700,0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1152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2818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14 407,1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043796"/>
            <a:ext cx="1447800" cy="232913"/>
          </a:xfrm>
          <a:prstGeom prst="rect">
            <a:avLst/>
          </a:prstGeom>
        </p:spPr>
        <p:txBody>
          <a:bodyPr vert="horz" lIns="0" tIns="0" rIns="0" bIns="0" anchor="ctr" anchorCtr="1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3" y="0"/>
            <a:ext cx="1280160" cy="10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23109</TotalTime>
  <Words>1523</Words>
  <Application>Microsoft Office PowerPoint</Application>
  <PresentationFormat>Экран (4:3)</PresentationFormat>
  <Paragraphs>336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Arial Narrow</vt:lpstr>
      <vt:lpstr>Calibri</vt:lpstr>
      <vt:lpstr>Impact</vt:lpstr>
      <vt:lpstr>Times New Roman</vt:lpstr>
      <vt:lpstr>Главное мероприятие</vt:lpstr>
      <vt:lpstr> </vt:lpstr>
      <vt:lpstr>Изменение основных параметров бюджета муниципального образования «Тайшетский район» на 2021 год и на плановый период   2022 и 2023 годов                                                                                                                                            </vt:lpstr>
      <vt:lpstr>Факторы, влияющие на необходимость уточнения параметров бюджета муниципального образования «Тайшетский район» на 2021 год и на плановый период   2022 и 2023 годов                                                                                                                                            </vt:lpstr>
      <vt:lpstr>Уточнение объемов финансового обеспечения реализации мероприятий муниципальных программ и непрограммных расходов бюджета на 2021 год</vt:lpstr>
      <vt:lpstr>Уточнение расходов на 2021 год, источником финансового обеспечения которых являются целевые безвозмездные поступления                                                                                                                                            </vt:lpstr>
      <vt:lpstr>Уточнение расходной части бюджета на 2021 год                                 (за счет собственных доходов )                                                                                                                                            </vt:lpstr>
      <vt:lpstr>Уточнение расходной части бюджета на 2021 год                                 (за счет собственных доходов ) продолжение                                                                                                                                           </vt:lpstr>
      <vt:lpstr>Уточнение расходной части бюджета на 2021 год                                 (за счет собственных доходов ) продолжение                                                                                             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Финуправление</cp:lastModifiedBy>
  <cp:revision>3298</cp:revision>
  <cp:lastPrinted>2021-10-18T07:06:30Z</cp:lastPrinted>
  <dcterms:modified xsi:type="dcterms:W3CDTF">2021-10-18T07:10:57Z</dcterms:modified>
</cp:coreProperties>
</file>